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72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75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rdia New" panose="020B0304020202020204" pitchFamily="34" charset="-34"/>
      <p:regular r:id="rId33"/>
      <p:bold r:id="rId34"/>
      <p:italic r:id="rId35"/>
      <p:boldItalic r:id="rId36"/>
    </p:embeddedFont>
    <p:embeddedFont>
      <p:font typeface="Muli Black" panose="020B0604020202020204" charset="0"/>
      <p:regular r:id="rId37"/>
    </p:embeddedFont>
    <p:embeddedFont>
      <p:font typeface="Muli Bold" panose="020B0604020202020204" charset="0"/>
      <p:regular r:id="rId38"/>
    </p:embeddedFont>
    <p:embeddedFont>
      <p:font typeface="Muli Regular" panose="020B0604020202020204" charset="0"/>
      <p:regular r:id="rId39"/>
    </p:embeddedFont>
    <p:embeddedFont>
      <p:font typeface="Muli Regular Bold" panose="020B0604020202020204" charset="0"/>
      <p:regular r:id="rId40"/>
    </p:embeddedFont>
    <p:embeddedFont>
      <p:font typeface="TH Sarabun New" panose="020B0500040200020003" pitchFamily="34" charset="-34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049"/>
    <a:srgbClr val="E46C0A"/>
    <a:srgbClr val="95B3D7"/>
    <a:srgbClr val="EFD1A9"/>
    <a:srgbClr val="004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1" i="0" u="none" strike="noStrike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th-TH" sz="4400" dirty="0">
                <a:solidFill>
                  <a:schemeClr val="bg1"/>
                </a:solidFill>
                <a:latin typeface="TH Sarabun New" panose="020B0500040200020003" pitchFamily="34" charset="-34"/>
                <a:cs typeface="+mn-cs"/>
              </a:rPr>
              <a:t>ผู้ป่วยโรคซึมเศร้าส่วนใหญ่</a:t>
            </a:r>
          </a:p>
        </c:rich>
      </c:tx>
      <c:layout>
        <c:manualLayout>
          <c:xMode val="edge"/>
          <c:yMode val="edge"/>
          <c:x val="0.689835875984252"/>
          <c:y val="8.43749948096090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1" i="0" u="none" strike="noStrike" kern="1200" cap="all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เปอร์ซนผู้ป่วยโรคซึมเศร้าส่วนใหญ่</c:v>
                </c:pt>
              </c:strCache>
            </c:strRef>
          </c:tx>
          <c:dPt>
            <c:idx val="0"/>
            <c:bubble3D val="0"/>
            <c:spPr>
              <a:solidFill>
                <a:srgbClr val="FFCE3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8D9-494A-8062-0E45A02DCF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8D9-494A-8062-0E45A02DCF27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8D9-494A-8062-0E45A02DCF2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spc="0" baseline="0">
                        <a:solidFill>
                          <a:schemeClr val="bg1"/>
                        </a:solidFill>
                        <a:latin typeface="Cordia New" panose="020B0304020202020204" pitchFamily="34" charset="-34"/>
                        <a:ea typeface="+mn-ea"/>
                        <a:cs typeface="Cordia New" panose="020B0304020202020204" pitchFamily="34" charset="-34"/>
                      </a:defRPr>
                    </a:pPr>
                    <a:fld id="{B3883A8B-5502-4F58-B8ED-C68F9D37F409}" type="CATEGORYNAME">
                      <a:rPr lang="th-TH" sz="4400">
                        <a:solidFill>
                          <a:schemeClr val="bg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rPr>
                      <a:pPr>
                        <a:defRPr sz="4400">
                          <a:solidFill>
                            <a:schemeClr val="bg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bg1"/>
                      </a:solidFill>
                      <a:latin typeface="Cordia New" panose="020B0304020202020204" pitchFamily="34" charset="-34"/>
                      <a:ea typeface="+mn-ea"/>
                      <a:cs typeface="Cordia New" panose="020B0304020202020204" pitchFamily="34" charset="-34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8D9-494A-8062-0E45A02DCF2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spc="0" baseline="0">
                        <a:solidFill>
                          <a:schemeClr val="bg1"/>
                        </a:solidFill>
                        <a:latin typeface="Cordia New" panose="020B0304020202020204" pitchFamily="34" charset="-34"/>
                        <a:ea typeface="+mn-ea"/>
                        <a:cs typeface="Cordia New" panose="020B0304020202020204" pitchFamily="34" charset="-34"/>
                      </a:defRPr>
                    </a:pPr>
                    <a:fld id="{94D8E3F5-2A1F-4E21-984A-D695633AF61C}" type="CATEGORYNAME">
                      <a:rPr lang="th-TH" sz="4400">
                        <a:solidFill>
                          <a:schemeClr val="bg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rPr>
                      <a:pPr>
                        <a:defRPr sz="4400">
                          <a:solidFill>
                            <a:schemeClr val="bg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bg1"/>
                      </a:solidFill>
                      <a:latin typeface="Cordia New" panose="020B0304020202020204" pitchFamily="34" charset="-34"/>
                      <a:ea typeface="+mn-ea"/>
                      <a:cs typeface="Cordia New" panose="020B0304020202020204" pitchFamily="34" charset="-34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8D9-494A-8062-0E45A02DCF27}"/>
                </c:ext>
              </c:extLst>
            </c:dLbl>
            <c:dLbl>
              <c:idx val="2"/>
              <c:layout>
                <c:manualLayout>
                  <c:x val="2.1874999999999999E-2"/>
                  <c:y val="-2.343749855822474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spc="0" baseline="0">
                        <a:solidFill>
                          <a:schemeClr val="bg1"/>
                        </a:solidFill>
                        <a:latin typeface="Cordia New" panose="020B0304020202020204" pitchFamily="34" charset="-34"/>
                        <a:ea typeface="+mn-ea"/>
                        <a:cs typeface="Cordia New" panose="020B0304020202020204" pitchFamily="34" charset="-34"/>
                      </a:defRPr>
                    </a:pPr>
                    <a:fld id="{FB069708-7D8F-46B3-A366-4265D09F38F8}" type="CATEGORYNAME">
                      <a:rPr lang="th-TH" sz="4400">
                        <a:solidFill>
                          <a:schemeClr val="bg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rPr>
                      <a:pPr>
                        <a:defRPr sz="4400">
                          <a:solidFill>
                            <a:schemeClr val="bg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bg1"/>
                      </a:solidFill>
                      <a:latin typeface="Cordia New" panose="020B0304020202020204" pitchFamily="34" charset="-34"/>
                      <a:ea typeface="+mn-ea"/>
                      <a:cs typeface="Cordia New" panose="020B0304020202020204" pitchFamily="34" charset="-34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8D9-494A-8062-0E45A02DCF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bg1"/>
                    </a:solidFill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วัยทำงาน</c:v>
                </c:pt>
                <c:pt idx="1">
                  <c:v>ผู้สูงอายุ</c:v>
                </c:pt>
                <c:pt idx="2">
                  <c:v>เยาวชน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0.62</c:v>
                </c:pt>
                <c:pt idx="1">
                  <c:v>0.115</c:v>
                </c:pt>
                <c:pt idx="2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8D9-494A-8062-0E45A02DCF2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4000" b="0" i="0" u="none" strike="noStrike" kern="1200" spc="0" baseline="0">
                <a:solidFill>
                  <a:schemeClr val="bg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pPr>
            <a:r>
              <a:rPr lang="th-TH" sz="4000" b="0" i="0" u="none" strike="noStrike" baseline="0" dirty="0">
                <a:solidFill>
                  <a:schemeClr val="bg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ผู้ใช้งานเฟซบุ๊กในประเทศไทย </a:t>
            </a:r>
            <a:r>
              <a:rPr lang="en-US" sz="4000" b="0" i="0" u="none" strike="noStrike" baseline="0" dirty="0">
                <a:solidFill>
                  <a:schemeClr val="bg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45 </a:t>
            </a:r>
            <a:r>
              <a:rPr lang="th-TH" sz="4000" b="0" i="0" u="none" strike="noStrike" baseline="0" dirty="0">
                <a:solidFill>
                  <a:schemeClr val="bg1"/>
                </a:solidFill>
                <a:effectLst/>
                <a:latin typeface="Cordia New" panose="020B0304020202020204" pitchFamily="34" charset="-34"/>
                <a:cs typeface="Cordia New" panose="020B0304020202020204" pitchFamily="34" charset="-34"/>
              </a:rPr>
              <a:t>ล้านบัญชี </a:t>
            </a:r>
            <a:endParaRPr lang="en-US" sz="4000" dirty="0">
              <a:solidFill>
                <a:schemeClr val="bg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c:rich>
      </c:tx>
      <c:layout>
        <c:manualLayout>
          <c:xMode val="edge"/>
          <c:yMode val="edge"/>
          <c:x val="0.25128930817610062"/>
          <c:y val="6.25101541078314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4000" b="0" i="0" u="none" strike="noStrike" kern="1200" spc="0" baseline="0">
              <a:solidFill>
                <a:schemeClr val="bg1"/>
              </a:solidFill>
              <a:latin typeface="Cordia New" panose="020B0304020202020204" pitchFamily="34" charset="-34"/>
              <a:ea typeface="+mn-ea"/>
              <a:cs typeface="Cordia New" panose="020B0304020202020204" pitchFamily="34" charset="-34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เปอร์เซนผู้ใช้ Facebook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2D-441C-BC38-F4CE922DC4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2D-441C-BC38-F4CE922DC4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2D-441C-BC38-F4CE922DC4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2D-441C-BC38-F4CE922DC4F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B2D-441C-BC38-F4CE922DC4F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bg1"/>
                    </a:solidFill>
                    <a:latin typeface="Cordia New" panose="020B0304020202020204" pitchFamily="34" charset="-34"/>
                    <a:ea typeface="+mn-ea"/>
                    <a:cs typeface="Cordia New" panose="020B0304020202020204" pitchFamily="34" charset="-34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ช่วงอายุ 18-24</c:v>
                </c:pt>
                <c:pt idx="1">
                  <c:v>ช่วงอายุ 25-34</c:v>
                </c:pt>
                <c:pt idx="2">
                  <c:v>ช่วงอายุ 35-44</c:v>
                </c:pt>
                <c:pt idx="3">
                  <c:v>ช่วงอายุ 45-54</c:v>
                </c:pt>
                <c:pt idx="4">
                  <c:v>ช่วงอายุ 55-64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0.35549999999999998</c:v>
                </c:pt>
                <c:pt idx="1">
                  <c:v>0.33329999999999999</c:v>
                </c:pt>
                <c:pt idx="2" formatCode="0%">
                  <c:v>0.18</c:v>
                </c:pt>
                <c:pt idx="3">
                  <c:v>9.5500000000000002E-2</c:v>
                </c:pt>
                <c:pt idx="4" formatCode="0%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B2D-441C-BC38-F4CE922DC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/>
              </a:solidFill>
              <a:latin typeface="Cordia New" panose="020B0304020202020204" pitchFamily="34" charset="-34"/>
              <a:ea typeface="+mn-ea"/>
              <a:cs typeface="Cordia New" panose="020B0304020202020204" pitchFamily="34" charset="-34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0.34907</cdr:x>
      <cdr:y>0.36837</cdr:y>
    </cdr:from>
    <cdr:to>
      <cdr:x>0.45179</cdr:x>
      <cdr:y>0.46566</cdr:y>
    </cdr:to>
    <cdr:sp macro="" textlink="">
      <cdr:nvSpPr>
        <cdr:cNvPr id="2" name="TextBox 14">
          <a:extLst xmlns:a="http://schemas.openxmlformats.org/drawingml/2006/main">
            <a:ext uri="{FF2B5EF4-FFF2-40B4-BE49-F238E27FC236}">
              <a16:creationId xmlns:a16="http://schemas.microsoft.com/office/drawing/2014/main" id="{C94E8D53-FFC6-4F33-802C-A1680681CD00}"/>
            </a:ext>
          </a:extLst>
        </cdr:cNvPr>
        <cdr:cNvSpPr txBox="1"/>
      </cdr:nvSpPr>
      <cdr:spPr>
        <a:xfrm xmlns:a="http://schemas.openxmlformats.org/drawingml/2006/main">
          <a:off x="4184958" y="2913226"/>
          <a:ext cx="1231490" cy="76942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lvl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dia New" panose="020B0304020202020204" pitchFamily="34" charset="-34"/>
              <a:ea typeface="+mn-ea"/>
              <a:cs typeface="Cordia New" panose="020B0304020202020204" pitchFamily="34" charset="-34"/>
            </a:rPr>
            <a:t>26.5%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C280C-523A-4501-AA59-534903F74C3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DB52-14D7-4A33-A8BA-F7FFC9B10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3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ADB52-14D7-4A33-A8BA-F7FFC9B10D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1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394100" y="3751883"/>
            <a:ext cx="5496889" cy="27484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rcRect l="43998" b="4443"/>
          <a:stretch/>
        </p:blipFill>
        <p:spPr>
          <a:xfrm rot="-10800000">
            <a:off x="6248400" y="-1"/>
            <a:ext cx="12016740" cy="10252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51404-4674-4E2C-84CE-27938E53E8BA}"/>
              </a:ext>
            </a:extLst>
          </p:cNvPr>
          <p:cNvSpPr txBox="1"/>
          <p:nvPr/>
        </p:nvSpPr>
        <p:spPr>
          <a:xfrm>
            <a:off x="5625559" y="2377661"/>
            <a:ext cx="126624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300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 Black" panose="020B0604020202020204" charset="0"/>
              </a:rPr>
              <a:t>epression</a:t>
            </a:r>
            <a:r>
              <a:rPr lang="en-US" sz="6300" dirty="0">
                <a:solidFill>
                  <a:schemeClr val="bg1"/>
                </a:solidFill>
                <a:latin typeface="Muli Black" panose="020B0604020202020204" charset="0"/>
              </a:rPr>
              <a:t> and </a:t>
            </a:r>
            <a:r>
              <a:rPr lang="en-US" sz="6300" dirty="0">
                <a:solidFill>
                  <a:schemeClr val="accent6">
                    <a:lumMod val="75000"/>
                  </a:schemeClr>
                </a:solidFill>
                <a:latin typeface="Muli Black" panose="020B0604020202020204" charset="0"/>
              </a:rPr>
              <a:t>bullying</a:t>
            </a:r>
            <a:r>
              <a:rPr lang="en-US" sz="6300" dirty="0">
                <a:solidFill>
                  <a:schemeClr val="bg1"/>
                </a:solidFill>
                <a:latin typeface="Muli Black" panose="020B0604020202020204" charset="0"/>
              </a:rPr>
              <a:t> </a:t>
            </a:r>
          </a:p>
          <a:p>
            <a:r>
              <a:rPr lang="en-US" sz="6300" dirty="0">
                <a:solidFill>
                  <a:schemeClr val="bg1"/>
                </a:solidFill>
                <a:latin typeface="Muli Black" panose="020B0604020202020204" charset="0"/>
              </a:rPr>
              <a:t>etection system in social media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7ED24-5AEA-40FA-8305-DE63A92C42E4}"/>
              </a:ext>
            </a:extLst>
          </p:cNvPr>
          <p:cNvSpPr txBox="1"/>
          <p:nvPr/>
        </p:nvSpPr>
        <p:spPr>
          <a:xfrm>
            <a:off x="3771029" y="1982561"/>
            <a:ext cx="20577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00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 Black" panose="020B0604020202020204" charset="0"/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AC4C1-F851-4CD7-AF46-69DD6AA29463}"/>
              </a:ext>
            </a:extLst>
          </p:cNvPr>
          <p:cNvSpPr txBox="1"/>
          <p:nvPr/>
        </p:nvSpPr>
        <p:spPr>
          <a:xfrm>
            <a:off x="396058" y="8420100"/>
            <a:ext cx="5809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นายกาลัญญู ตันบิน 6010110616</a:t>
            </a:r>
          </a:p>
          <a:p>
            <a:r>
              <a:rPr lang="th-TH" sz="4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 รศ.ดร.พิชญา ตัณฑัยย์</a:t>
            </a:r>
            <a:endParaRPr lang="en-US" sz="40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51D2EAD-BF61-421A-ABE3-509FA8F78FC5}"/>
              </a:ext>
            </a:extLst>
          </p:cNvPr>
          <p:cNvSpPr txBox="1"/>
          <p:nvPr/>
        </p:nvSpPr>
        <p:spPr>
          <a:xfrm>
            <a:off x="1066800" y="876300"/>
            <a:ext cx="1226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schemeClr val="bg1"/>
                </a:solidFill>
                <a:latin typeface="Muli Black" panose="020B0604020202020204" charset="0"/>
                <a:cs typeface="TH Sarabun New" panose="020B0500040200020003" pitchFamily="34" charset="-34"/>
              </a:rPr>
              <a:t>NLP (Natural Language Processing)</a:t>
            </a:r>
            <a:endParaRPr lang="en-US" sz="5400" b="1" dirty="0">
              <a:solidFill>
                <a:schemeClr val="bg1"/>
              </a:solidFill>
              <a:latin typeface="Muli Black" panose="020B0604020202020204" charset="0"/>
              <a:cs typeface="Cordia New" panose="020B0304020202020204" pitchFamily="34" charset="-34"/>
            </a:endParaRPr>
          </a:p>
        </p:txBody>
      </p: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2B11953D-81C3-4F01-A0ED-0F26752E51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57" y="3310930"/>
            <a:ext cx="11437686" cy="60997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16B3E7-0C92-4C5E-8CCC-9229D21DCAC6}"/>
              </a:ext>
            </a:extLst>
          </p:cNvPr>
          <p:cNvSpPr txBox="1"/>
          <p:nvPr/>
        </p:nvSpPr>
        <p:spPr>
          <a:xfrm>
            <a:off x="1051932" y="1931372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t>NLP Diagram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26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BF022009-1FBF-4A01-A345-F66183CFB360}"/>
              </a:ext>
            </a:extLst>
          </p:cNvPr>
          <p:cNvSpPr txBox="1"/>
          <p:nvPr/>
        </p:nvSpPr>
        <p:spPr>
          <a:xfrm>
            <a:off x="1066800" y="876300"/>
            <a:ext cx="1226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schemeClr val="bg1"/>
                </a:solidFill>
                <a:latin typeface="Muli Black" panose="020B0604020202020204" charset="0"/>
                <a:cs typeface="TH Sarabun New" panose="020B0500040200020003" pitchFamily="34" charset="-34"/>
              </a:rPr>
              <a:t>NLP (Natural Language Processing)</a:t>
            </a:r>
            <a:endParaRPr lang="en-US" sz="5400" b="1" dirty="0">
              <a:solidFill>
                <a:schemeClr val="bg1"/>
              </a:solidFill>
              <a:latin typeface="Muli Black" panose="020B0604020202020204" charset="0"/>
              <a:cs typeface="Cordia New" panose="020B0304020202020204" pitchFamily="34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6439E7-DA45-43A3-BF77-F1AE2BF073CD}"/>
              </a:ext>
            </a:extLst>
          </p:cNvPr>
          <p:cNvGrpSpPr/>
          <p:nvPr/>
        </p:nvGrpSpPr>
        <p:grpSpPr>
          <a:xfrm>
            <a:off x="1051932" y="3555028"/>
            <a:ext cx="16265507" cy="4800600"/>
            <a:chOff x="6685" y="1798232"/>
            <a:chExt cx="11068104" cy="32666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68170F-8AFB-4DD9-B8BD-F6D9DB673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62" t="15623" r="40194" b="47282"/>
            <a:stretch/>
          </p:blipFill>
          <p:spPr>
            <a:xfrm>
              <a:off x="6685" y="1798232"/>
              <a:ext cx="5535985" cy="326663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1F30B4-690B-47DF-A5C0-A170C54DE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077" t="12905" r="39594" b="50000"/>
            <a:stretch/>
          </p:blipFill>
          <p:spPr>
            <a:xfrm>
              <a:off x="5542669" y="1798232"/>
              <a:ext cx="5532120" cy="326577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B538FCF-5704-46C6-91D5-6DE32EC6922D}"/>
              </a:ext>
            </a:extLst>
          </p:cNvPr>
          <p:cNvSpPr txBox="1"/>
          <p:nvPr/>
        </p:nvSpPr>
        <p:spPr>
          <a:xfrm>
            <a:off x="1051932" y="1931372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t>Sentiment analysis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5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BF022009-1FBF-4A01-A345-F66183CFB360}"/>
              </a:ext>
            </a:extLst>
          </p:cNvPr>
          <p:cNvSpPr txBox="1"/>
          <p:nvPr/>
        </p:nvSpPr>
        <p:spPr>
          <a:xfrm>
            <a:off x="1066800" y="876300"/>
            <a:ext cx="1226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latin typeface="Muli Black" panose="020B0604020202020204" charset="0"/>
                <a:cs typeface="TH Sarabun New" panose="020B0500040200020003" pitchFamily="34" charset="-34"/>
              </a:rPr>
              <a:t>Graph API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 Black" panose="020B0604020202020204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8A67A9-40B6-41E0-ADBD-547EC613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77" y="2169581"/>
            <a:ext cx="14988846" cy="72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BF022009-1FBF-4A01-A345-F66183CFB360}"/>
              </a:ext>
            </a:extLst>
          </p:cNvPr>
          <p:cNvSpPr txBox="1"/>
          <p:nvPr/>
        </p:nvSpPr>
        <p:spPr>
          <a:xfrm>
            <a:off x="1066800" y="876300"/>
            <a:ext cx="1226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 Black" panose="020B0604020202020204" charset="0"/>
                <a:ea typeface="+mn-ea"/>
                <a:cs typeface="TH Sarabun New" panose="020B0500040200020003" pitchFamily="34" charset="-34"/>
              </a:rPr>
              <a:t>Graph API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li Black" panose="020B0604020202020204" charset="0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ECA6C58-F485-4261-8BFB-4B85F4464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77" y="2193742"/>
            <a:ext cx="14988846" cy="724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9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BF022009-1FBF-4A01-A345-F66183CFB360}"/>
              </a:ext>
            </a:extLst>
          </p:cNvPr>
          <p:cNvSpPr txBox="1"/>
          <p:nvPr/>
        </p:nvSpPr>
        <p:spPr>
          <a:xfrm>
            <a:off x="1066800" y="876300"/>
            <a:ext cx="12268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0" i="0" dirty="0">
                <a:solidFill>
                  <a:schemeClr val="bg1"/>
                </a:solidFill>
                <a:effectLst/>
                <a:latin typeface="Muli Black" panose="020B0604020202020204" charset="0"/>
              </a:rPr>
              <a:t>Progress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uli Black" panose="020B0604020202020204" charset="0"/>
              <a:cs typeface="Cordia New" panose="020B0304020202020204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ACAD4-A81C-4DA2-8DC5-4EB086FA8075}"/>
              </a:ext>
            </a:extLst>
          </p:cNvPr>
          <p:cNvSpPr txBox="1"/>
          <p:nvPr/>
        </p:nvSpPr>
        <p:spPr>
          <a:xfrm>
            <a:off x="1051932" y="1931372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800" b="1" dirty="0">
                <a:solidFill>
                  <a:schemeClr val="bg1"/>
                </a:solidFill>
              </a:rPr>
              <a:t>คลังข้อมูลคำศัพท์ </a:t>
            </a:r>
            <a:r>
              <a:rPr lang="en-US" sz="4800" b="1" dirty="0">
                <a:solidFill>
                  <a:schemeClr val="bg1"/>
                </a:solidFill>
              </a:rPr>
              <a:t>LST20 Corpus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9D2F8-8760-43D3-BC63-BE15ED0F9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864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8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99980" y="1400048"/>
            <a:ext cx="914880" cy="4574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22581" y="1019175"/>
            <a:ext cx="10300955" cy="2439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305049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Sort tasks based</a:t>
            </a:r>
          </a:p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305049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on urgency.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22581" y="5335589"/>
            <a:ext cx="6613113" cy="2939351"/>
            <a:chOff x="0" y="0"/>
            <a:chExt cx="8817484" cy="3919135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8817484" cy="1275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05049"/>
                  </a:solidFill>
                  <a:effectLst/>
                  <a:uLnTx/>
                  <a:uFillTx/>
                  <a:latin typeface="Muli Regular Bold"/>
                  <a:ea typeface="+mn-ea"/>
                  <a:cs typeface="+mn-cs"/>
                </a:rPr>
                <a:t>MANAGE TIME BETTER WITH TIME BOXING TECHNIQUES.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04344"/>
              <a:ext cx="8817484" cy="2214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srgbClr val="305049"/>
                  </a:solidFill>
                  <a:effectLst/>
                  <a:uLnTx/>
                  <a:uFillTx/>
                  <a:latin typeface="Muli Regular"/>
                  <a:ea typeface="+mn-ea"/>
                  <a:cs typeface="+mn-cs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28083" y="5335589"/>
            <a:ext cx="6613113" cy="3013748"/>
            <a:chOff x="0" y="0"/>
            <a:chExt cx="8817484" cy="40183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8817484" cy="1936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305049"/>
                  </a:solidFill>
                  <a:effectLst/>
                  <a:uLnTx/>
                  <a:uFillTx/>
                  <a:latin typeface="Muli Regular Bold"/>
                  <a:ea typeface="+mn-ea"/>
                  <a:cs typeface="+mn-cs"/>
                </a:rPr>
                <a:t>USE WORKFLOW AND COLLABORATION TOOLS FOR ALL KINDS OF PROJECTS.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65651"/>
              <a:ext cx="8817484" cy="1652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3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 dirty="0">
                  <a:ln>
                    <a:noFill/>
                  </a:ln>
                  <a:solidFill>
                    <a:srgbClr val="305049"/>
                  </a:solidFill>
                  <a:effectLst/>
                  <a:uLnTx/>
                  <a:uFillTx/>
                  <a:latin typeface="Muli Regular"/>
                  <a:ea typeface="+mn-ea"/>
                  <a:cs typeface="+mn-cs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16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999" t="23039" b="634"/>
          <a:stretch>
            <a:fillRect/>
          </a:stretch>
        </p:blipFill>
        <p:spPr>
          <a:xfrm>
            <a:off x="-135673" y="-169591"/>
            <a:ext cx="8365273" cy="106280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699553" y="4189640"/>
            <a:ext cx="7164549" cy="1907721"/>
            <a:chOff x="0" y="0"/>
            <a:chExt cx="9552731" cy="25436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33350"/>
              <a:ext cx="9552731" cy="1549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7000" u="sng">
                  <a:solidFill>
                    <a:srgbClr val="305049"/>
                  </a:solidFill>
                  <a:latin typeface="Muli Bold"/>
                </a:rPr>
                <a:t>TaskWhiz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15171"/>
              <a:ext cx="9552731" cy="52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An intuitive productivity app for busy people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9376" y="3309702"/>
            <a:ext cx="7487804" cy="3667596"/>
            <a:chOff x="0" y="0"/>
            <a:chExt cx="9983739" cy="489012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983739" cy="3202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7000" u="sng">
                  <a:solidFill>
                    <a:srgbClr val="305049"/>
                  </a:solidFill>
                  <a:latin typeface="Muli Bold"/>
                </a:rPr>
                <a:t>Getting started with TaskWhiz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99560"/>
              <a:ext cx="9983739" cy="109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Sign up, log in, and organize your tasks into manageable boards.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066153" y="2436744"/>
            <a:ext cx="10827025" cy="5413512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780481" y="1785593"/>
            <a:ext cx="9311883" cy="6906313"/>
            <a:chOff x="0" y="0"/>
            <a:chExt cx="13716000" cy="1017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3"/>
              <a:stretch>
                <a:fillRect t="-393" b="-39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93700" y="615950"/>
              <a:ext cx="12941300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4"/>
              <a:stretch>
                <a:fillRect l="2870" t="-86175" r="2777" b="-441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104303" y="7167526"/>
            <a:ext cx="1526842" cy="7634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00009"/>
            <a:ext cx="13703123" cy="451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600"/>
              </a:lnSpc>
            </a:pPr>
            <a:r>
              <a:rPr lang="en-US" sz="16000">
                <a:solidFill>
                  <a:srgbClr val="EFD1A9"/>
                </a:solidFill>
                <a:latin typeface="Muli Black"/>
              </a:rPr>
              <a:t>TaskWhiz 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95991" y="6899717"/>
            <a:ext cx="9463309" cy="125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Presentations are communication tools that can be used as demonstrations, lectures, speeches, reports, and more.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It is mostly presented before an audience.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-2292062" y="6785816"/>
            <a:ext cx="7064180" cy="3532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30504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05892" y="7292442"/>
            <a:ext cx="1691231" cy="8456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16447" y="1959499"/>
            <a:ext cx="14723404" cy="122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305049"/>
                </a:solidFill>
                <a:latin typeface="Muli Black"/>
              </a:rPr>
              <a:t>TaskWhiz Basic is free!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6447" y="7098149"/>
            <a:ext cx="14842853" cy="122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1EEEE"/>
                </a:solidFill>
                <a:latin typeface="Muli Black"/>
              </a:rPr>
              <a:t>Get TaskWhiz Biz at $10/mo!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05892" y="2153793"/>
            <a:ext cx="1691231" cy="8456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6521" y="1019175"/>
            <a:ext cx="686030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305049"/>
                </a:solidFill>
                <a:latin typeface="Muli Black"/>
              </a:rPr>
              <a:t>OUTLINE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46521" y="2705100"/>
            <a:ext cx="731666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rgbClr val="305049"/>
                </a:solidFill>
                <a:latin typeface="Muli Regular Bold"/>
              </a:rPr>
              <a:t>Statement of the problems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942631" y="5674311"/>
            <a:ext cx="7316669" cy="2443370"/>
            <a:chOff x="0" y="0"/>
            <a:chExt cx="9755558" cy="3257827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9755558" cy="614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305049"/>
                  </a:solidFill>
                  <a:latin typeface="Muli Regular Bold"/>
                </a:rPr>
                <a:t>NEED HELP MANAGING PROJECTS?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43036"/>
              <a:ext cx="9755558" cy="2214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Presentations are communication tools that can be used as demonstrations, lectures, speeches, reports, and more. It is mostly presented before an audience.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99980" y="1381033"/>
            <a:ext cx="914880" cy="45744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B9CB759-AE3F-4EC7-96F1-18555168B31F}"/>
              </a:ext>
            </a:extLst>
          </p:cNvPr>
          <p:cNvSpPr txBox="1"/>
          <p:nvPr/>
        </p:nvSpPr>
        <p:spPr>
          <a:xfrm>
            <a:off x="1865106" y="3660056"/>
            <a:ext cx="7316669" cy="559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th-TH" sz="4800" b="1" dirty="0">
                <a:solidFill>
                  <a:srgbClr val="305049"/>
                </a:solidFill>
                <a:latin typeface="Muli Regular Bold"/>
              </a:rPr>
              <a:t>ที่มาและความสำคัญ</a:t>
            </a:r>
            <a:endParaRPr lang="en-US" sz="4800" b="1" dirty="0">
              <a:solidFill>
                <a:srgbClr val="305049"/>
              </a:solidFill>
              <a:latin typeface="Muli Regular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3952294" y="6662447"/>
            <a:ext cx="10383412" cy="51917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373573"/>
            <a:ext cx="5168705" cy="243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>
                <a:solidFill>
                  <a:srgbClr val="305049"/>
                </a:solidFill>
                <a:latin typeface="Muli Bold"/>
              </a:rPr>
              <a:t>How to get TaskWhiz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584776" y="4008454"/>
            <a:ext cx="4674524" cy="125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Get the desktop app for Windows and Mac or the mobile app for iOS and Android.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119249" y="1028700"/>
            <a:ext cx="4049502" cy="8229600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0" b="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4137" t="2841" r="-11294" b="4693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2193" y="2091115"/>
            <a:ext cx="11043614" cy="6104769"/>
            <a:chOff x="0" y="0"/>
            <a:chExt cx="14724819" cy="813969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4724819" cy="484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</a:pPr>
              <a:r>
                <a:rPr lang="en-US" sz="7000" u="sng">
                  <a:solidFill>
                    <a:srgbClr val="EFD1A9"/>
                  </a:solidFill>
                  <a:latin typeface="Muli Bold"/>
                </a:rPr>
                <a:t>For individual users</a:t>
              </a:r>
            </a:p>
            <a:p>
              <a:pPr algn="ctr">
                <a:lnSpc>
                  <a:spcPts val="9800"/>
                </a:lnSpc>
                <a:spcBef>
                  <a:spcPct val="0"/>
                </a:spcBef>
              </a:pPr>
              <a:r>
                <a:rPr lang="en-US" sz="7000" u="sng">
                  <a:solidFill>
                    <a:srgbClr val="EFD1A9"/>
                  </a:solidFill>
                  <a:latin typeface="Muli Bold"/>
                </a:rPr>
                <a:t>who want to achieve their work goals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57050"/>
              <a:ext cx="14724819" cy="52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1EEEE"/>
                  </a:solidFill>
                  <a:latin typeface="Muli Regular"/>
                </a:rPr>
                <a:t>For businesses that want to help their teams to be productive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49124"/>
              <a:ext cx="14724819" cy="1090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1EEEE"/>
                  </a:solidFill>
                  <a:latin typeface="Muli Regular"/>
                </a:rPr>
                <a:t>Presentations are communication tools that can be used as demonstrations, lectures, speeches, reports, and more.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29369" r="68"/>
          <a:stretch>
            <a:fillRect/>
          </a:stretch>
        </p:blipFill>
        <p:spPr>
          <a:xfrm rot="-5400000">
            <a:off x="-2303377" y="3896126"/>
            <a:ext cx="7059313" cy="24947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29369" r="68"/>
          <a:stretch>
            <a:fillRect/>
          </a:stretch>
        </p:blipFill>
        <p:spPr>
          <a:xfrm rot="5400000">
            <a:off x="13510970" y="3896126"/>
            <a:ext cx="7059313" cy="24947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41861"/>
            <a:ext cx="12965286" cy="11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>
                <a:solidFill>
                  <a:srgbClr val="305049"/>
                </a:solidFill>
                <a:latin typeface="Muli Bold"/>
              </a:rPr>
              <a:t>What our clients have to say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67885" y="4573719"/>
            <a:ext cx="12330901" cy="82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"I noticed a huge improvement on my workday when I started using TaskWhiz.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Now I can tackle deadlines with confidence!"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67885" y="6686189"/>
            <a:ext cx="12330901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"Our team finished projects one week earlier on average last year thanks to TaskWhiz."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67885" y="8587866"/>
            <a:ext cx="12330901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"The TaskWhiz interface is easy to use. My workday is not complete without it!"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7451" y="4791199"/>
            <a:ext cx="884994" cy="442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7451" y="8594554"/>
            <a:ext cx="884994" cy="4424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7451" y="6692877"/>
            <a:ext cx="884994" cy="4424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065430" y="2391107"/>
            <a:ext cx="11009571" cy="55047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7487804" cy="366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7000" u="sng">
                <a:solidFill>
                  <a:srgbClr val="305049"/>
                </a:solidFill>
                <a:latin typeface="Muli Bold"/>
              </a:rPr>
              <a:t>Exciting</a:t>
            </a:r>
          </a:p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>
                <a:solidFill>
                  <a:srgbClr val="305049"/>
                </a:solidFill>
                <a:latin typeface="Muli Bold"/>
              </a:rPr>
              <a:t>new features coming soon!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41421" y="6987566"/>
            <a:ext cx="6575083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Create tasks and lists by voice.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41421" y="8587866"/>
            <a:ext cx="6575083" cy="408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05049"/>
                </a:solidFill>
                <a:latin typeface="Muli Regular"/>
              </a:rPr>
              <a:t>Turn emails into tasks with one easy click.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9271" b="9271"/>
          <a:stretch>
            <a:fillRect/>
          </a:stretch>
        </p:blipFill>
        <p:spPr>
          <a:xfrm>
            <a:off x="9874131" y="-126728"/>
            <a:ext cx="8621174" cy="105404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807451" y="8594554"/>
            <a:ext cx="884994" cy="442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807451" y="6994254"/>
            <a:ext cx="884994" cy="4424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40" r="68"/>
          <a:stretch>
            <a:fillRect/>
          </a:stretch>
        </p:blipFill>
        <p:spPr>
          <a:xfrm rot="1314107">
            <a:off x="9568034" y="-931454"/>
            <a:ext cx="12724704" cy="64013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39122"/>
            <a:ext cx="6023647" cy="367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>
                <a:solidFill>
                  <a:srgbClr val="EFD1A9"/>
                </a:solidFill>
                <a:latin typeface="Muli Bold"/>
              </a:rPr>
              <a:t>The People Behind TaskWhiz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33337" y="7652294"/>
            <a:ext cx="3590073" cy="82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Andy Smith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Founder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58563" y="7652294"/>
            <a:ext cx="3590073" cy="82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Billie Moore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1EEEE"/>
                </a:solidFill>
                <a:latin typeface="Muli Regular"/>
              </a:rPr>
              <a:t>Lead Developer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2686" t="44604" r="47400" b="13749"/>
          <a:stretch>
            <a:fillRect/>
          </a:stretch>
        </p:blipFill>
        <p:spPr>
          <a:xfrm>
            <a:off x="13047900" y="1804874"/>
            <a:ext cx="4211400" cy="52642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664" t="24581" r="29874" b="17353"/>
          <a:stretch>
            <a:fillRect/>
          </a:stretch>
        </p:blipFill>
        <p:spPr>
          <a:xfrm>
            <a:off x="8522673" y="1804874"/>
            <a:ext cx="4211400" cy="52642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425805">
            <a:off x="3534023" y="-2154049"/>
            <a:ext cx="18288000" cy="9144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55511" y="8473776"/>
            <a:ext cx="6250896" cy="47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800" u="none">
                <a:solidFill>
                  <a:srgbClr val="305049"/>
                </a:solidFill>
                <a:latin typeface="Muli Regular Bold"/>
              </a:rPr>
              <a:t>DOWNLOAD TASKWHIZ TODAY!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41403" y="1028700"/>
            <a:ext cx="8213147" cy="8229600"/>
            <a:chOff x="0" y="0"/>
            <a:chExt cx="1014349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t="-25" r="1" b="-2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4"/>
              <a:stretch>
                <a:fillRect l="31050" t="19040" r="18116" b="495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5"/>
              <a:stretch>
                <a:fillRect l="-58716" t="6622" r="34017" b="10462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750406" y="8423419"/>
            <a:ext cx="1113174" cy="5565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8635" y="2530660"/>
            <a:ext cx="5125824" cy="884994"/>
            <a:chOff x="0" y="0"/>
            <a:chExt cx="6834432" cy="1179992"/>
          </a:xfrm>
        </p:grpSpPr>
        <p:sp>
          <p:nvSpPr>
            <p:cNvPr id="3" name="TextBox 3"/>
            <p:cNvSpPr txBox="1"/>
            <p:nvPr/>
          </p:nvSpPr>
          <p:spPr>
            <a:xfrm>
              <a:off x="1186119" y="301955"/>
              <a:ext cx="5648312" cy="52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www.reallygreatsite.com</a:t>
              </a:r>
            </a:p>
          </p:txBody>
        </p:sp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068635" y="4701003"/>
            <a:ext cx="5125824" cy="884994"/>
            <a:chOff x="0" y="0"/>
            <a:chExt cx="6834432" cy="1179992"/>
          </a:xfrm>
        </p:grpSpPr>
        <p:sp>
          <p:nvSpPr>
            <p:cNvPr id="6" name="TextBox 6"/>
            <p:cNvSpPr txBox="1"/>
            <p:nvPr/>
          </p:nvSpPr>
          <p:spPr>
            <a:xfrm>
              <a:off x="1186119" y="301955"/>
              <a:ext cx="5648312" cy="52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hello@reallygreatsite.com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068635" y="6871346"/>
            <a:ext cx="5125824" cy="884994"/>
            <a:chOff x="0" y="0"/>
            <a:chExt cx="6834432" cy="1179992"/>
          </a:xfrm>
        </p:grpSpPr>
        <p:sp>
          <p:nvSpPr>
            <p:cNvPr id="9" name="TextBox 9"/>
            <p:cNvSpPr txBox="1"/>
            <p:nvPr/>
          </p:nvSpPr>
          <p:spPr>
            <a:xfrm>
              <a:off x="1186119" y="301955"/>
              <a:ext cx="5648312" cy="52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305049"/>
                  </a:solidFill>
                  <a:latin typeface="Muli Regular"/>
                </a:rPr>
                <a:t>123-456-7890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-5400000">
              <a:off x="-294998" y="294998"/>
              <a:ext cx="1179992" cy="589996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05049"/>
          </a:solidFill>
        </p:spPr>
      </p:sp>
      <p:sp>
        <p:nvSpPr>
          <p:cNvPr id="12" name="TextBox 12"/>
          <p:cNvSpPr txBox="1"/>
          <p:nvPr/>
        </p:nvSpPr>
        <p:spPr>
          <a:xfrm>
            <a:off x="1579192" y="3248647"/>
            <a:ext cx="5985617" cy="366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7000" u="sng">
                <a:solidFill>
                  <a:srgbClr val="EFD1A9"/>
                </a:solidFill>
                <a:latin typeface="Muli Bold"/>
              </a:rPr>
              <a:t>Questions? Comments?</a:t>
            </a:r>
          </a:p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>
                <a:solidFill>
                  <a:srgbClr val="EFD1A9"/>
                </a:solidFill>
                <a:latin typeface="Muli Bold"/>
              </a:rPr>
              <a:t>Let us know!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B2CFB0EF-ACE5-4204-B732-AAD41CF1F44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5400" dirty="0">
                <a:solidFill>
                  <a:schemeClr val="bg1"/>
                </a:solidFill>
                <a:latin typeface="Muli Black"/>
              </a:rPr>
              <a:t>Statement of the problems</a:t>
            </a:r>
          </a:p>
        </p:txBody>
      </p:sp>
      <p:pic>
        <p:nvPicPr>
          <p:cNvPr id="25" name="Picture 24" descr="A picture containing building, black, white, phone&#10;&#10;Description automatically generated">
            <a:extLst>
              <a:ext uri="{FF2B5EF4-FFF2-40B4-BE49-F238E27FC236}">
                <a16:creationId xmlns:a16="http://schemas.microsoft.com/office/drawing/2014/main" id="{4E79F32F-28DD-46C4-9B44-7DBDBECC4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r="67813" b="79251"/>
          <a:stretch/>
        </p:blipFill>
        <p:spPr>
          <a:xfrm>
            <a:off x="3930294" y="3540361"/>
            <a:ext cx="1029860" cy="769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C3E204-891C-4826-93DD-A07503C4743E}"/>
              </a:ext>
            </a:extLst>
          </p:cNvPr>
          <p:cNvSpPr txBox="1"/>
          <p:nvPr/>
        </p:nvSpPr>
        <p:spPr>
          <a:xfrm>
            <a:off x="1086853" y="2570946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800" b="1" dirty="0">
                <a:solidFill>
                  <a:schemeClr val="bg1"/>
                </a:solidFill>
                <a:effectLst/>
                <a:ea typeface="Liberation Sans"/>
              </a:rPr>
              <a:t>ปัญหาการกลั่นแกล้งของคนในสังคม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1748FC-704B-4C76-A9A6-0E3177A5A29E}"/>
              </a:ext>
            </a:extLst>
          </p:cNvPr>
          <p:cNvSpPr/>
          <p:nvPr/>
        </p:nvSpPr>
        <p:spPr>
          <a:xfrm>
            <a:off x="7784432" y="4143541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D6E6ECE-2B1D-4F7E-8259-A825039A8960}"/>
              </a:ext>
            </a:extLst>
          </p:cNvPr>
          <p:cNvSpPr/>
          <p:nvPr/>
        </p:nvSpPr>
        <p:spPr>
          <a:xfrm>
            <a:off x="7784432" y="5799539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B39AFB8-B7A2-4C3B-8F19-42ACACD6F8C8}"/>
              </a:ext>
            </a:extLst>
          </p:cNvPr>
          <p:cNvSpPr/>
          <p:nvPr/>
        </p:nvSpPr>
        <p:spPr>
          <a:xfrm flipV="1">
            <a:off x="7784432" y="7351379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8CF38-4906-4707-9B3C-7AD0ED11FF00}"/>
              </a:ext>
            </a:extLst>
          </p:cNvPr>
          <p:cNvSpPr txBox="1"/>
          <p:nvPr/>
        </p:nvSpPr>
        <p:spPr>
          <a:xfrm>
            <a:off x="10855162" y="4181699"/>
            <a:ext cx="1909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</a:rPr>
              <a:t>กลุ่มเพื่อน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 New" panose="020B0500040200020003" pitchFamily="34" charset="-34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4D627B-4EDC-484C-B66D-CE02AB4212C5}"/>
              </a:ext>
            </a:extLst>
          </p:cNvPr>
          <p:cNvSpPr txBox="1"/>
          <p:nvPr/>
        </p:nvSpPr>
        <p:spPr>
          <a:xfrm>
            <a:off x="10855162" y="5872018"/>
            <a:ext cx="2545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</a:rPr>
              <a:t>สังคมที่ทำงาน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 New" panose="020B0500040200020003" pitchFamily="34" charset="-34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BC0CA-B20A-42A0-ABC6-DCEDB1FCB276}"/>
              </a:ext>
            </a:extLst>
          </p:cNvPr>
          <p:cNvSpPr txBox="1"/>
          <p:nvPr/>
        </p:nvSpPr>
        <p:spPr>
          <a:xfrm>
            <a:off x="10855162" y="7423858"/>
            <a:ext cx="28568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</a:rPr>
              <a:t>บนโลกออนไลน์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 New" panose="020B0500040200020003" pitchFamily="34" charset="-34"/>
              <a:ea typeface="+mn-ea"/>
            </a:endParaRPr>
          </a:p>
        </p:txBody>
      </p:sp>
      <p:pic>
        <p:nvPicPr>
          <p:cNvPr id="44" name="Picture 43" descr="A close up of a sign&#10;&#10;Description automatically generated">
            <a:extLst>
              <a:ext uri="{FF2B5EF4-FFF2-40B4-BE49-F238E27FC236}">
                <a16:creationId xmlns:a16="http://schemas.microsoft.com/office/drawing/2014/main" id="{B07E121C-2668-482A-8971-8D10E0305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3880633"/>
            <a:ext cx="1262867" cy="1262867"/>
          </a:xfrm>
          <a:prstGeom prst="rect">
            <a:avLst/>
          </a:prstGeom>
        </p:spPr>
      </p:pic>
      <p:pic>
        <p:nvPicPr>
          <p:cNvPr id="46" name="Picture 45" descr="A picture containing food, room&#10;&#10;Description automatically generated">
            <a:extLst>
              <a:ext uri="{FF2B5EF4-FFF2-40B4-BE49-F238E27FC236}">
                <a16:creationId xmlns:a16="http://schemas.microsoft.com/office/drawing/2014/main" id="{8C0758B9-1DEF-40FC-8237-591AAAEF9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916" y="5608187"/>
            <a:ext cx="1033272" cy="1033272"/>
          </a:xfrm>
          <a:prstGeom prst="rect">
            <a:avLst/>
          </a:prstGeom>
        </p:spPr>
      </p:pic>
      <p:pic>
        <p:nvPicPr>
          <p:cNvPr id="48" name="Picture 47" descr="A picture containing clock&#10;&#10;Description automatically generated">
            <a:extLst>
              <a:ext uri="{FF2B5EF4-FFF2-40B4-BE49-F238E27FC236}">
                <a16:creationId xmlns:a16="http://schemas.microsoft.com/office/drawing/2014/main" id="{71C77FCE-8928-4E16-9DD6-AA98E25765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916" y="7232507"/>
            <a:ext cx="1033272" cy="1033272"/>
          </a:xfrm>
          <a:prstGeom prst="rect">
            <a:avLst/>
          </a:prstGeom>
        </p:spPr>
      </p:pic>
      <p:pic>
        <p:nvPicPr>
          <p:cNvPr id="50" name="Picture 4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29B59D-B234-4D26-BE03-46917BB88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3" y="4007701"/>
            <a:ext cx="4876190" cy="4876190"/>
          </a:xfrm>
          <a:prstGeom prst="rect">
            <a:avLst/>
          </a:prstGeom>
        </p:spPr>
      </p:pic>
      <p:pic>
        <p:nvPicPr>
          <p:cNvPr id="52" name="Picture 51" descr="A picture containing building, black, white, phone&#10;&#10;Description automatically generated">
            <a:extLst>
              <a:ext uri="{FF2B5EF4-FFF2-40B4-BE49-F238E27FC236}">
                <a16:creationId xmlns:a16="http://schemas.microsoft.com/office/drawing/2014/main" id="{7F53C280-4B74-497A-A438-0503E67B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3" r="67813" b="79251"/>
          <a:stretch/>
        </p:blipFill>
        <p:spPr>
          <a:xfrm>
            <a:off x="5363648" y="3533882"/>
            <a:ext cx="1029860" cy="76944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EEFF1BA9-505C-4E06-9E20-A8EF99EA11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599" y="4830414"/>
            <a:ext cx="151327" cy="1513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C20182B-89E3-4F6E-8FEC-429F982E5B2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5400" dirty="0">
                <a:solidFill>
                  <a:schemeClr val="bg1"/>
                </a:solidFill>
                <a:latin typeface="Muli Black"/>
              </a:rPr>
              <a:t>Statement of the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2E5AF-CC2E-4928-8E97-E1F0326145A7}"/>
              </a:ext>
            </a:extLst>
          </p:cNvPr>
          <p:cNvSpPr txBox="1"/>
          <p:nvPr/>
        </p:nvSpPr>
        <p:spPr>
          <a:xfrm>
            <a:off x="1086853" y="2570946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4800" b="1" dirty="0">
                <a:solidFill>
                  <a:schemeClr val="bg1"/>
                </a:solidFill>
              </a:rPr>
              <a:t>โรคซึมเศร้า</a:t>
            </a:r>
            <a:endParaRPr lang="en-US" sz="4800" b="1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B4D4B3-7256-473B-A09D-D668C2D1B233}"/>
              </a:ext>
            </a:extLst>
          </p:cNvPr>
          <p:cNvGrpSpPr/>
          <p:nvPr/>
        </p:nvGrpSpPr>
        <p:grpSpPr>
          <a:xfrm>
            <a:off x="1371600" y="4695359"/>
            <a:ext cx="1627632" cy="1901952"/>
            <a:chOff x="1496686" y="2886045"/>
            <a:chExt cx="1398390" cy="16811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ABB322-4461-48ED-87D1-F3E230F0D10E}"/>
                </a:ext>
              </a:extLst>
            </p:cNvPr>
            <p:cNvSpPr txBox="1"/>
            <p:nvPr/>
          </p:nvSpPr>
          <p:spPr>
            <a:xfrm>
              <a:off x="1558001" y="4206239"/>
              <a:ext cx="1337075" cy="360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Muli Black" panose="020B0604020202020204" charset="0"/>
                  <a:cs typeface="TH Sarabun New" panose="020B0500040200020003" pitchFamily="34" charset="-34"/>
                </a:rPr>
                <a:t>Depression</a:t>
              </a:r>
            </a:p>
          </p:txBody>
        </p:sp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AEF8913D-48A8-4559-8700-19B9FC08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686" y="2886045"/>
              <a:ext cx="1359055" cy="1359055"/>
            </a:xfrm>
            <a:prstGeom prst="rect">
              <a:avLst/>
            </a:prstGeom>
          </p:spPr>
        </p:pic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C33CAB1-94E2-4E44-B905-F38D6041A9B0}"/>
              </a:ext>
            </a:extLst>
          </p:cNvPr>
          <p:cNvSpPr/>
          <p:nvPr/>
        </p:nvSpPr>
        <p:spPr>
          <a:xfrm>
            <a:off x="3464080" y="5207207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CC80EA-79F2-46D7-AA57-6DAEC8665562}"/>
              </a:ext>
            </a:extLst>
          </p:cNvPr>
          <p:cNvSpPr txBox="1"/>
          <p:nvPr/>
        </p:nvSpPr>
        <p:spPr>
          <a:xfrm>
            <a:off x="5970390" y="5002688"/>
            <a:ext cx="1607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ปัญหาสุขภาพ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A34F93-9426-45CD-B98E-1F75C4A00818}"/>
              </a:ext>
            </a:extLst>
          </p:cNvPr>
          <p:cNvGrpSpPr/>
          <p:nvPr/>
        </p:nvGrpSpPr>
        <p:grpSpPr>
          <a:xfrm>
            <a:off x="10039748" y="4631351"/>
            <a:ext cx="2247731" cy="2310675"/>
            <a:chOff x="6658024" y="2762888"/>
            <a:chExt cx="1970070" cy="2068304"/>
          </a:xfrm>
        </p:grpSpPr>
        <p:pic>
          <p:nvPicPr>
            <p:cNvPr id="45" name="Picture 44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E76BF8E3-9CC0-4301-9540-2E12FCEC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509" y="2762888"/>
              <a:ext cx="1362456" cy="136245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662DB1-6F93-4535-92D0-621CBFCCAA09}"/>
                </a:ext>
              </a:extLst>
            </p:cNvPr>
            <p:cNvSpPr txBox="1"/>
            <p:nvPr/>
          </p:nvSpPr>
          <p:spPr>
            <a:xfrm>
              <a:off x="6658024" y="4142459"/>
              <a:ext cx="1970070" cy="688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th-TH" sz="4400" b="1" dirty="0">
                  <a:solidFill>
                    <a:schemeClr val="bg1"/>
                  </a:solidFill>
                  <a:latin typeface="TH Sarabun New" panose="020B0500040200020003" pitchFamily="34" charset="-34"/>
                </a:rPr>
                <a:t>รับการรักษา</a:t>
              </a:r>
              <a:endParaRPr lang="en-US" sz="4400" b="1" dirty="0">
                <a:solidFill>
                  <a:schemeClr val="bg1"/>
                </a:solidFill>
                <a:latin typeface="TH Sarabun New" panose="020B0500040200020003" pitchFamily="34" charset="-34"/>
              </a:endParaRPr>
            </a:p>
          </p:txBody>
        </p:sp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C111D71-CBBD-46CF-AE93-E9DA9B5902D4}"/>
              </a:ext>
            </a:extLst>
          </p:cNvPr>
          <p:cNvSpPr/>
          <p:nvPr/>
        </p:nvSpPr>
        <p:spPr>
          <a:xfrm>
            <a:off x="7873991" y="5204183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picture containing shirt&#10;&#10;Description automatically generated">
            <a:extLst>
              <a:ext uri="{FF2B5EF4-FFF2-40B4-BE49-F238E27FC236}">
                <a16:creationId xmlns:a16="http://schemas.microsoft.com/office/drawing/2014/main" id="{1AFD3C62-4265-4808-B3E3-BCC23C171D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267" y="4826480"/>
            <a:ext cx="1362456" cy="136245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A802EA94-66CC-48DC-BD4E-BBD8345CC6AB}"/>
              </a:ext>
            </a:extLst>
          </p:cNvPr>
          <p:cNvSpPr/>
          <p:nvPr/>
        </p:nvSpPr>
        <p:spPr>
          <a:xfrm>
            <a:off x="12231291" y="5177096"/>
            <a:ext cx="2209800" cy="914400"/>
          </a:xfrm>
          <a:prstGeom prst="rightArrow">
            <a:avLst/>
          </a:prstGeom>
          <a:solidFill>
            <a:srgbClr val="EFD1A9"/>
          </a:solidFill>
          <a:ln>
            <a:solidFill>
              <a:srgbClr val="EFD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90316D07-44BA-4419-A7E6-7B9C50DB1AD2}"/>
              </a:ext>
            </a:extLst>
          </p:cNvPr>
          <p:cNvSpPr/>
          <p:nvPr/>
        </p:nvSpPr>
        <p:spPr>
          <a:xfrm>
            <a:off x="10332235" y="4770363"/>
            <a:ext cx="1556836" cy="1603228"/>
          </a:xfrm>
          <a:prstGeom prst="mathMultiply">
            <a:avLst/>
          </a:prstGeom>
          <a:solidFill>
            <a:srgbClr val="CC3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93DD7283-4038-4901-ADF0-394D331D13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091" y="4710351"/>
            <a:ext cx="1682772" cy="16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C20182B-89E3-4F6E-8FEC-429F982E5B2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Statement of the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2E5AF-CC2E-4928-8E97-E1F0326145A7}"/>
              </a:ext>
            </a:extLst>
          </p:cNvPr>
          <p:cNvSpPr txBox="1"/>
          <p:nvPr/>
        </p:nvSpPr>
        <p:spPr>
          <a:xfrm>
            <a:off x="1086853" y="2570946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t>โรคซึมเศร้า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67B107F-3921-4570-B720-6581A679FE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3907593"/>
              </p:ext>
            </p:extLst>
          </p:nvPr>
        </p:nvGraphicFramePr>
        <p:xfrm>
          <a:off x="3149600" y="2227486"/>
          <a:ext cx="11988800" cy="7908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3E5E02-06F5-4167-9DC9-79457948ACFF}"/>
              </a:ext>
            </a:extLst>
          </p:cNvPr>
          <p:cNvSpPr txBox="1"/>
          <p:nvPr/>
        </p:nvSpPr>
        <p:spPr>
          <a:xfrm>
            <a:off x="6841899" y="6885058"/>
            <a:ext cx="1231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dia New" panose="020B0304020202020204" pitchFamily="34" charset="-34"/>
                <a:cs typeface="Cordia New" panose="020B0304020202020204" pitchFamily="34" charset="-34"/>
              </a:rPr>
              <a:t>11.5%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4EB2F-92C7-4D6E-8E1B-6CA674D030C6}"/>
              </a:ext>
            </a:extLst>
          </p:cNvPr>
          <p:cNvSpPr txBox="1"/>
          <p:nvPr/>
        </p:nvSpPr>
        <p:spPr>
          <a:xfrm>
            <a:off x="10136073" y="6500337"/>
            <a:ext cx="923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dia New" panose="020B0304020202020204" pitchFamily="34" charset="-34"/>
                <a:cs typeface="Cordia New" panose="020B0304020202020204" pitchFamily="34" charset="-34"/>
              </a:rPr>
              <a:t>62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dia New" panose="020B0304020202020204" pitchFamily="34" charset="-34"/>
                <a:cs typeface="Cordia New" panose="020B0304020202020204" pitchFamily="34" charset="-34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1452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C20182B-89E3-4F6E-8FEC-429F982E5B2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Statement of the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2E5AF-CC2E-4928-8E97-E1F0326145A7}"/>
              </a:ext>
            </a:extLst>
          </p:cNvPr>
          <p:cNvSpPr txBox="1"/>
          <p:nvPr/>
        </p:nvSpPr>
        <p:spPr>
          <a:xfrm>
            <a:off x="1086853" y="2570946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Cordia New" panose="020B0304020202020204" pitchFamily="34" charset="-34"/>
              </a:rPr>
              <a:t>โรคซึมเศร้า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EA8DF-AB1E-4B05-AD50-8D4A52E0D47E}"/>
              </a:ext>
            </a:extLst>
          </p:cNvPr>
          <p:cNvSpPr txBox="1"/>
          <p:nvPr/>
        </p:nvSpPr>
        <p:spPr>
          <a:xfrm>
            <a:off x="2819400" y="40077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dia New" panose="020B0304020202020204" pitchFamily="34" charset="-34"/>
                <a:cs typeface="Cordia New" panose="020B0304020202020204" pitchFamily="34" charset="-34"/>
              </a:rPr>
              <a:t>ในแต่ละปี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0750-5B13-48C5-8541-DAF5F9E1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380" y="4127222"/>
            <a:ext cx="1353429" cy="530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205A19-C839-4381-94FD-1A9A3B311B0D}"/>
              </a:ext>
            </a:extLst>
          </p:cNvPr>
          <p:cNvSpPr txBox="1"/>
          <p:nvPr/>
        </p:nvSpPr>
        <p:spPr>
          <a:xfrm>
            <a:off x="6093809" y="4007700"/>
            <a:ext cx="4070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dia New" panose="020B0304020202020204" pitchFamily="34" charset="-34"/>
                <a:cs typeface="Cordia New" panose="020B0304020202020204" pitchFamily="34" charset="-34"/>
              </a:rPr>
              <a:t>มีคนพยายามฆ่าตัวตาย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0CF46C-D192-48F8-865A-0A7091F4C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697" y="4127221"/>
            <a:ext cx="1353429" cy="5303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2C5B34-96B6-4F68-A01C-BA361DD28E12}"/>
              </a:ext>
            </a:extLst>
          </p:cNvPr>
          <p:cNvSpPr txBox="1"/>
          <p:nvPr/>
        </p:nvSpPr>
        <p:spPr>
          <a:xfrm>
            <a:off x="11634589" y="3696950"/>
            <a:ext cx="3913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</a:rPr>
              <a:t>53,000 </a:t>
            </a:r>
            <a:r>
              <a:rPr kumimoji="0" lang="th-TH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</a:rPr>
              <a:t>คน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 New" panose="020B0500040200020003" pitchFamily="34" charset="-34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C4959-2675-45ED-8079-EB9554671BC3}"/>
              </a:ext>
            </a:extLst>
          </p:cNvPr>
          <p:cNvSpPr txBox="1"/>
          <p:nvPr/>
        </p:nvSpPr>
        <p:spPr>
          <a:xfrm>
            <a:off x="2820523" y="6502438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คนที่ฆ่าตัวตายสำเร็จมีถึง</a:t>
            </a:r>
            <a:endParaRPr lang="en-US" sz="4400" b="1" dirty="0">
              <a:solidFill>
                <a:schemeClr val="bg1"/>
              </a:solidFill>
              <a:latin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CD1D8-7CD5-4A67-9012-A841ABAEB778}"/>
              </a:ext>
            </a:extLst>
          </p:cNvPr>
          <p:cNvSpPr txBox="1"/>
          <p:nvPr/>
        </p:nvSpPr>
        <p:spPr>
          <a:xfrm>
            <a:off x="9039323" y="5515215"/>
            <a:ext cx="6462025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73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4</a:t>
            </a:r>
            <a:r>
              <a:rPr lang="en-US" sz="173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,000 </a:t>
            </a:r>
            <a:r>
              <a:rPr lang="th-TH" sz="17300" b="1" dirty="0">
                <a:solidFill>
                  <a:schemeClr val="bg1"/>
                </a:solidFill>
                <a:latin typeface="TH Sarabun New" panose="020B0500040200020003" pitchFamily="34" charset="-34"/>
              </a:rPr>
              <a:t>คน</a:t>
            </a:r>
            <a:endParaRPr lang="en-US" sz="17300" b="1" dirty="0">
              <a:solidFill>
                <a:schemeClr val="bg1"/>
              </a:solidFill>
              <a:latin typeface="TH Sarabun New" panose="020B0500040200020003" pitchFamily="34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CF88E3-7127-46B4-86B1-4939E0AB0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659" y="6621959"/>
            <a:ext cx="1353429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C20182B-89E3-4F6E-8FEC-429F982E5B2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Statement of the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2E5AF-CC2E-4928-8E97-E1F0326145A7}"/>
              </a:ext>
            </a:extLst>
          </p:cNvPr>
          <p:cNvSpPr txBox="1"/>
          <p:nvPr/>
        </p:nvSpPr>
        <p:spPr>
          <a:xfrm>
            <a:off x="1086853" y="2570946"/>
            <a:ext cx="5009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defRPr/>
            </a:pPr>
            <a:r>
              <a:rPr lang="th-TH" sz="48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สถิติผู้ใช้ </a:t>
            </a:r>
            <a:r>
              <a:rPr lang="en-US" sz="48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Facebook</a:t>
            </a:r>
            <a:r>
              <a:rPr lang="th-TH" sz="4800" b="1" dirty="0">
                <a:solidFill>
                  <a:schemeClr val="bg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ในไทย</a:t>
            </a:r>
            <a:endParaRPr lang="en-US" sz="4800" b="1" dirty="0">
              <a:solidFill>
                <a:schemeClr val="bg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98E2D77-2AC7-4588-B194-1281108928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1459763"/>
              </p:ext>
            </p:extLst>
          </p:nvPr>
        </p:nvGraphicFramePr>
        <p:xfrm>
          <a:off x="3086100" y="3350333"/>
          <a:ext cx="12115800" cy="681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11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8C20182B-89E3-4F6E-8FEC-429F982E5B2B}"/>
              </a:ext>
            </a:extLst>
          </p:cNvPr>
          <p:cNvSpPr txBox="1"/>
          <p:nvPr/>
        </p:nvSpPr>
        <p:spPr>
          <a:xfrm>
            <a:off x="1066800" y="876300"/>
            <a:ext cx="10363200" cy="1088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 Black"/>
                <a:ea typeface="+mn-ea"/>
                <a:cs typeface="+mn-cs"/>
              </a:rPr>
              <a:t>Statement of the problems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B3E95F-8A9E-414F-BFAC-18682EBE0909}"/>
              </a:ext>
            </a:extLst>
          </p:cNvPr>
          <p:cNvGrpSpPr/>
          <p:nvPr/>
        </p:nvGrpSpPr>
        <p:grpSpPr>
          <a:xfrm>
            <a:off x="1600200" y="3086100"/>
            <a:ext cx="5237279" cy="5105400"/>
            <a:chOff x="1360505" y="1671707"/>
            <a:chExt cx="3909222" cy="3909222"/>
          </a:xfrm>
        </p:grpSpPr>
        <p:pic>
          <p:nvPicPr>
            <p:cNvPr id="6" name="Picture 5" descr="A close up of a sign&#10;&#10;Description automatically generated">
              <a:extLst>
                <a:ext uri="{FF2B5EF4-FFF2-40B4-BE49-F238E27FC236}">
                  <a16:creationId xmlns:a16="http://schemas.microsoft.com/office/drawing/2014/main" id="{11DF3972-F5EC-4906-8788-7B8BDCB1F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3600" l="10000" r="90000">
                          <a14:foregroundMark x1="22100" y1="60500" x2="23600" y2="67600"/>
                          <a14:foregroundMark x1="29300" y1="49800" x2="29300" y2="49800"/>
                          <a14:foregroundMark x1="27200" y1="49700" x2="27200" y2="49700"/>
                          <a14:foregroundMark x1="28500" y1="53300" x2="28500" y2="53300"/>
                          <a14:foregroundMark x1="73100" y1="52200" x2="73100" y2="52200"/>
                          <a14:foregroundMark x1="73500" y1="57500" x2="73500" y2="57500"/>
                          <a14:foregroundMark x1="75700" y1="66600" x2="75700" y2="66600"/>
                          <a14:foregroundMark x1="72900" y1="64300" x2="72900" y2="64300"/>
                          <a14:foregroundMark x1="52600" y1="12500" x2="52600" y2="12500"/>
                          <a14:foregroundMark x1="68500" y1="89000" x2="68500" y2="89000"/>
                          <a14:foregroundMark x1="60700" y1="90100" x2="60700" y2="90100"/>
                          <a14:foregroundMark x1="50600" y1="90100" x2="50600" y2="90100"/>
                          <a14:foregroundMark x1="48600" y1="92900" x2="48600" y2="92900"/>
                          <a14:foregroundMark x1="54200" y1="93600" x2="54200" y2="93600"/>
                          <a14:foregroundMark x1="60800" y1="89700" x2="60800" y2="89700"/>
                          <a14:foregroundMark x1="28100" y1="58300" x2="28100" y2="58300"/>
                          <a14:foregroundMark x1="67300" y1="59300" x2="67300" y2="59300"/>
                          <a14:foregroundMark x1="79100" y1="66900" x2="79100" y2="66900"/>
                          <a14:foregroundMark x1="69100" y1="82700" x2="69100" y2="82700"/>
                          <a14:foregroundMark x1="76800" y1="81900" x2="76800" y2="81900"/>
                          <a14:foregroundMark x1="76300" y1="83000" x2="76300" y2="83000"/>
                          <a14:foregroundMark x1="77000" y1="83600" x2="77000" y2="83600"/>
                          <a14:foregroundMark x1="79500" y1="82400" x2="79500" y2="82400"/>
                          <a14:foregroundMark x1="79400" y1="81300" x2="79400" y2="81300"/>
                          <a14:foregroundMark x1="79900" y1="83300" x2="79900" y2="83300"/>
                          <a14:foregroundMark x1="21800" y1="78500" x2="21800" y2="78500"/>
                          <a14:foregroundMark x1="22400" y1="79600" x2="22400" y2="79600"/>
                          <a14:backgroundMark x1="65300" y1="59700" x2="65300" y2="59700"/>
                          <a14:backgroundMark x1="78000" y1="67400" x2="78000" y2="67400"/>
                          <a14:backgroundMark x1="76500" y1="76200" x2="76500" y2="76200"/>
                          <a14:backgroundMark x1="78400" y1="69700" x2="78400" y2="69700"/>
                          <a14:backgroundMark x1="62900" y1="24700" x2="62900" y2="24700"/>
                          <a14:backgroundMark x1="63500" y1="23500" x2="63500" y2="23500"/>
                          <a14:backgroundMark x1="22700" y1="79200" x2="22700" y2="79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505" y="1671707"/>
              <a:ext cx="3909222" cy="3909222"/>
            </a:xfrm>
            <a:prstGeom prst="rect">
              <a:avLst/>
            </a:prstGeom>
          </p:spPr>
        </p:pic>
        <p:pic>
          <p:nvPicPr>
            <p:cNvPr id="8" name="Picture 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783A9436-7272-4DF3-9E94-8A5B7D91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9742" y="3405656"/>
              <a:ext cx="370931" cy="370931"/>
            </a:xfrm>
            <a:prstGeom prst="rect">
              <a:avLst/>
            </a:prstGeom>
          </p:spPr>
        </p:pic>
        <p:pic>
          <p:nvPicPr>
            <p:cNvPr id="10" name="Picture 9" descr="A picture containing drawing, clock&#10;&#10;Description automatically generated">
              <a:extLst>
                <a:ext uri="{FF2B5EF4-FFF2-40B4-BE49-F238E27FC236}">
                  <a16:creationId xmlns:a16="http://schemas.microsoft.com/office/drawing/2014/main" id="{450E77DE-86FF-47E6-9259-CC1647FF2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722" y="2010506"/>
              <a:ext cx="461899" cy="461899"/>
            </a:xfrm>
            <a:prstGeom prst="rect">
              <a:avLst/>
            </a:prstGeom>
          </p:spPr>
        </p:pic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C4F2038-B58A-44FE-9ED6-29040EC1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579" y="2472405"/>
              <a:ext cx="413813" cy="413813"/>
            </a:xfrm>
            <a:prstGeom prst="rect">
              <a:avLst/>
            </a:prstGeom>
          </p:spPr>
        </p:pic>
        <p:pic>
          <p:nvPicPr>
            <p:cNvPr id="12" name="Picture 1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7994E8D-35AA-4E0E-82FC-8F25E3B9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621" y="3971766"/>
              <a:ext cx="461899" cy="46189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D6670-F20D-4AD1-AB88-22BF9F742928}"/>
              </a:ext>
            </a:extLst>
          </p:cNvPr>
          <p:cNvGrpSpPr/>
          <p:nvPr/>
        </p:nvGrpSpPr>
        <p:grpSpPr>
          <a:xfrm>
            <a:off x="8281670" y="4525035"/>
            <a:ext cx="2466138" cy="1651166"/>
            <a:chOff x="3995225" y="2802715"/>
            <a:chExt cx="1547445" cy="933136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369CFB5-9A44-4992-AE91-F7C6C6CD5742}"/>
                </a:ext>
              </a:extLst>
            </p:cNvPr>
            <p:cNvSpPr/>
            <p:nvPr/>
          </p:nvSpPr>
          <p:spPr>
            <a:xfrm>
              <a:off x="3995225" y="3122147"/>
              <a:ext cx="1547445" cy="613704"/>
            </a:xfrm>
            <a:prstGeom prst="rightArrow">
              <a:avLst/>
            </a:prstGeom>
            <a:solidFill>
              <a:srgbClr val="4472C4">
                <a:lumMod val="7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31E9B6-FC5C-42E7-95BC-EA859C304706}"/>
                </a:ext>
              </a:extLst>
            </p:cNvPr>
            <p:cNvSpPr txBox="1"/>
            <p:nvPr/>
          </p:nvSpPr>
          <p:spPr>
            <a:xfrm>
              <a:off x="4195474" y="2802715"/>
              <a:ext cx="948716" cy="487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uli Black" panose="020B0604020202020204" charset="0"/>
                  <a:cs typeface="TH Sarabun New" panose="020B0500040200020003" pitchFamily="34" charset="-34"/>
                </a:rPr>
                <a:t>Detect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B901620-C8AC-48D3-9F8B-56F7D904F020}"/>
              </a:ext>
            </a:extLst>
          </p:cNvPr>
          <p:cNvGrpSpPr/>
          <p:nvPr/>
        </p:nvGrpSpPr>
        <p:grpSpPr>
          <a:xfrm>
            <a:off x="12192000" y="5035524"/>
            <a:ext cx="2901756" cy="1206552"/>
            <a:chOff x="9829800" y="4851112"/>
            <a:chExt cx="2901756" cy="1206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812111-39BB-4786-8415-EEC6E396670C}"/>
                </a:ext>
              </a:extLst>
            </p:cNvPr>
            <p:cNvSpPr txBox="1"/>
            <p:nvPr/>
          </p:nvSpPr>
          <p:spPr>
            <a:xfrm>
              <a:off x="10517488" y="4851112"/>
              <a:ext cx="15263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E46C0A"/>
                  </a:solidFill>
                  <a:effectLst/>
                  <a:uLnTx/>
                  <a:uFillTx/>
                  <a:latin typeface="Muli Black" panose="020B0604020202020204" charset="0"/>
                  <a:ea typeface="Segoe UI Black" panose="020B0A02040204020203" pitchFamily="34" charset="0"/>
                </a:rPr>
                <a:t>BULLY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32CAD0D-6DD1-42DD-96F6-70887120B75E}"/>
                </a:ext>
              </a:extLst>
            </p:cNvPr>
            <p:cNvSpPr txBox="1"/>
            <p:nvPr/>
          </p:nvSpPr>
          <p:spPr>
            <a:xfrm>
              <a:off x="9829800" y="5472889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95B3D7"/>
                  </a:solidFill>
                  <a:effectLst/>
                  <a:uLnTx/>
                  <a:uFillTx/>
                  <a:latin typeface="Muli Black" panose="020B0604020202020204" charset="0"/>
                  <a:ea typeface="Segoe UI Black" panose="020B0A02040204020203" pitchFamily="34" charset="0"/>
                </a:rPr>
                <a:t>DEPRESSION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3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BC88AB11-5B77-4D19-98AE-D29AD3C94F64}"/>
              </a:ext>
            </a:extLst>
          </p:cNvPr>
          <p:cNvSpPr txBox="1"/>
          <p:nvPr/>
        </p:nvSpPr>
        <p:spPr>
          <a:xfrm>
            <a:off x="1066800" y="876300"/>
            <a:ext cx="7162800" cy="2319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uli Black" panose="020B0604020202020204" charset="0"/>
                <a:cs typeface="TH Sarabun New" panose="020B0500040200020003" pitchFamily="34" charset="-34"/>
              </a:rPr>
              <a:t>System Architecture</a:t>
            </a:r>
          </a:p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305049"/>
              </a:solidFill>
              <a:effectLst/>
              <a:uLnTx/>
              <a:uFillTx/>
              <a:latin typeface="Muli Black"/>
              <a:ea typeface="+mn-ea"/>
              <a:cs typeface="+mn-cs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B4F1D22-F2C4-489E-B152-1CECF7FDC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20" y="2400300"/>
            <a:ext cx="11209759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6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521</Words>
  <Application>Microsoft Office PowerPoint</Application>
  <PresentationFormat>Custom</PresentationFormat>
  <Paragraphs>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Muli Regular</vt:lpstr>
      <vt:lpstr>Arial</vt:lpstr>
      <vt:lpstr>Wingdings</vt:lpstr>
      <vt:lpstr>Muli Regular Bold</vt:lpstr>
      <vt:lpstr>Muli Black</vt:lpstr>
      <vt:lpstr>Muli Bold</vt:lpstr>
      <vt:lpstr>TH Sarabun New</vt:lpstr>
      <vt:lpstr>Calibri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Cream Modern Sales Marketing Presentation</dc:title>
  <dc:creator>KALUNYOU TANBIN (กาลัญญู ตันบิน)</dc:creator>
  <cp:lastModifiedBy>KALUNYOU TANBIN</cp:lastModifiedBy>
  <cp:revision>8</cp:revision>
  <dcterms:created xsi:type="dcterms:W3CDTF">2006-08-16T00:00:00Z</dcterms:created>
  <dcterms:modified xsi:type="dcterms:W3CDTF">2020-08-30T11:12:03Z</dcterms:modified>
  <dc:identifier>DAEGMIEph6s</dc:identifier>
</cp:coreProperties>
</file>